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265" r:id="rId4"/>
    <p:sldId id="344" r:id="rId5"/>
    <p:sldId id="345" r:id="rId6"/>
    <p:sldId id="341" r:id="rId7"/>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284" r:id="rId25"/>
    <p:sldId id="287" r:id="rId26"/>
    <p:sldId id="288"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03B"/>
    <a:srgbClr val="C71324"/>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2.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1ACA-E121-420B-A8D5-CAE9DF5894C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47374-F87F-458B-9CBB-94761BEEDA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AB47374-F87F-458B-9CBB-94761BEEDAC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建筑旁的轨道上行驶&#10;&#10;中度可信度描述已自动生成"/>
          <p:cNvPicPr>
            <a:picLocks noChangeAspect="1"/>
          </p:cNvPicPr>
          <p:nvPr userDrawn="1"/>
        </p:nvPicPr>
        <p:blipFill>
          <a:blip r:embed="rId2">
            <a:duotone>
              <a:srgbClr val="E97132">
                <a:shade val="45000"/>
                <a:satMod val="135000"/>
              </a:srgb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5162550"/>
            <a:ext cx="12192000" cy="1695450"/>
          </a:xfrm>
          <a:prstGeom prst="rect">
            <a:avLst/>
          </a:prstGeom>
        </p:spPr>
      </p:pic>
      <p:pic>
        <p:nvPicPr>
          <p:cNvPr id="8" name="图片 7"/>
          <p:cNvPicPr>
            <a:picLocks noChangeAspect="1"/>
          </p:cNvPicPr>
          <p:nvPr userDrawn="1"/>
        </p:nvPicPr>
        <p:blipFill rotWithShape="1">
          <a:blip r:embed="rId4">
            <a:alphaModFix amt="80000"/>
            <a:extLst>
              <a:ext uri="{BEBA8EAE-BF5A-486C-A8C5-ECC9F3942E4B}">
                <a14:imgProps xmlns:a14="http://schemas.microsoft.com/office/drawing/2010/main">
                  <a14:imgLayer r:embed="rId5">
                    <a14:imgEffect>
                      <a14:brightnessContrast contrast="40000"/>
                    </a14:imgEffect>
                    <a14:imgEffect>
                      <a14:saturation sat="300000"/>
                    </a14:imgEffect>
                  </a14:imgLayer>
                </a14:imgProps>
              </a:ext>
            </a:extLst>
          </a:blip>
          <a:srcRect l="31972" r="-1" b="2472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建筑旁的轨道上行驶&#10;&#10;中度可信度描述已自动生成"/>
          <p:cNvPicPr>
            <a:picLocks noChangeAspect="1"/>
          </p:cNvPicPr>
          <p:nvPr userDrawn="1"/>
        </p:nvPicPr>
        <p:blipFill>
          <a:blip r:embed="rId2">
            <a:duotone>
              <a:srgbClr val="E97132">
                <a:shade val="45000"/>
                <a:satMod val="135000"/>
              </a:srgb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5162550"/>
            <a:ext cx="12192000" cy="1695450"/>
          </a:xfrm>
          <a:prstGeom prst="rect">
            <a:avLst/>
          </a:prstGeom>
        </p:spPr>
      </p:pic>
      <p:pic>
        <p:nvPicPr>
          <p:cNvPr id="8" name="图片 7"/>
          <p:cNvPicPr>
            <a:picLocks noChangeAspect="1"/>
          </p:cNvPicPr>
          <p:nvPr userDrawn="1"/>
        </p:nvPicPr>
        <p:blipFill rotWithShape="1">
          <a:blip r:embed="rId4">
            <a:alphaModFix amt="80000"/>
            <a:extLst>
              <a:ext uri="{BEBA8EAE-BF5A-486C-A8C5-ECC9F3942E4B}">
                <a14:imgProps xmlns:a14="http://schemas.microsoft.com/office/drawing/2010/main">
                  <a14:imgLayer r:embed="rId5">
                    <a14:imgEffect>
                      <a14:brightnessContrast contrast="40000"/>
                    </a14:imgEffect>
                    <a14:imgEffect>
                      <a14:saturation sat="300000"/>
                    </a14:imgEffect>
                  </a14:imgLayer>
                </a14:imgProps>
              </a:ext>
            </a:extLst>
          </a:blip>
          <a:srcRect l="31972" r="-1" b="2472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16DAD9-0ED3-411A-987E-CDC531952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A1CE2F-35C8-4839-9547-54B607DBE9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16DAD9-0ED3-411A-987E-CDC53195258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A1CE2F-35C8-4839-9547-54B607DBE9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16DAD9-0ED3-411A-987E-CDC53195258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A1CE2F-35C8-4839-9547-54B607DBE9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533032" y="451829"/>
            <a:ext cx="4082511" cy="896610"/>
          </a:xfrm>
          <a:prstGeom prst="rect">
            <a:avLst/>
          </a:prstGeom>
        </p:spPr>
      </p:pic>
      <p:sp>
        <p:nvSpPr>
          <p:cNvPr id="8" name="文本框 7"/>
          <p:cNvSpPr txBox="1"/>
          <p:nvPr/>
        </p:nvSpPr>
        <p:spPr>
          <a:xfrm>
            <a:off x="1588655" y="1591098"/>
            <a:ext cx="9688945" cy="2306955"/>
          </a:xfrm>
          <a:prstGeom prst="rect">
            <a:avLst/>
          </a:prstGeom>
          <a:noFill/>
        </p:spPr>
        <p:txBody>
          <a:bodyPr wrap="square" rtlCol="0">
            <a:spAutoFit/>
          </a:bodyPr>
          <a:lstStyle/>
          <a:p>
            <a:pPr algn="ctr">
              <a:lnSpc>
                <a:spcPct val="120000"/>
              </a:lnSpc>
            </a:pPr>
            <a:r>
              <a:rPr lang="zh-CN" altLang="en-US" sz="6000" b="1" dirty="0">
                <a:solidFill>
                  <a:srgbClr val="FFD03B"/>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荣成学院</a:t>
            </a:r>
            <a:endParaRPr lang="en-US" altLang="zh-CN" sz="6000" b="1" dirty="0">
              <a:solidFill>
                <a:srgbClr val="FFD03B"/>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20000"/>
              </a:lnSpc>
            </a:pPr>
            <a:r>
              <a:rPr sz="6000" b="1" dirty="0">
                <a:solidFill>
                  <a:srgbClr val="FFD03B"/>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获奖集体和个人名单</a:t>
            </a:r>
            <a:endParaRPr sz="6000" b="1" dirty="0">
              <a:solidFill>
                <a:srgbClr val="FFD03B"/>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文本框 1"/>
          <p:cNvSpPr txBox="1"/>
          <p:nvPr/>
        </p:nvSpPr>
        <p:spPr>
          <a:xfrm>
            <a:off x="3978728" y="5163002"/>
            <a:ext cx="4234543" cy="584775"/>
          </a:xfrm>
          <a:prstGeom prst="rect">
            <a:avLst/>
          </a:prstGeom>
          <a:noFill/>
        </p:spPr>
        <p:txBody>
          <a:bodyPr wrap="square" rtlCol="0">
            <a:spAutoFit/>
          </a:bodyPr>
          <a:lstStyle/>
          <a:p>
            <a:pPr algn="ctr"/>
            <a:r>
              <a:rPr lang="zh-CN" altLang="en-US" sz="3200" dirty="0">
                <a:solidFill>
                  <a:srgbClr val="FFD03B"/>
                </a:solidFill>
                <a:latin typeface="黑体" panose="02010609060101010101" pitchFamily="49" charset="-122"/>
                <a:ea typeface="黑体" panose="02010609060101010101" pitchFamily="49" charset="-122"/>
              </a:rPr>
              <a:t>二</a:t>
            </a:r>
            <a:r>
              <a:rPr lang="en-US" altLang="zh-CN" sz="3200" dirty="0">
                <a:solidFill>
                  <a:srgbClr val="FFD03B"/>
                </a:solidFill>
                <a:latin typeface="黑体" panose="02010609060101010101" pitchFamily="49" charset="-122"/>
                <a:ea typeface="黑体" panose="02010609060101010101" pitchFamily="49" charset="-122"/>
              </a:rPr>
              <a:t>O</a:t>
            </a:r>
            <a:r>
              <a:rPr lang="zh-CN" altLang="en-US" sz="3200" dirty="0">
                <a:solidFill>
                  <a:srgbClr val="FFD03B"/>
                </a:solidFill>
                <a:latin typeface="黑体" panose="02010609060101010101" pitchFamily="49" charset="-122"/>
                <a:ea typeface="黑体" panose="02010609060101010101" pitchFamily="49" charset="-122"/>
              </a:rPr>
              <a:t>二四年四月十二日</a:t>
            </a:r>
            <a:endParaRPr lang="zh-CN" altLang="en-US" sz="3200" dirty="0">
              <a:solidFill>
                <a:srgbClr val="FFD03B"/>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72361"/>
            <a:ext cx="10787743"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哈尔滨理工大学第九届青年教师多媒体课件比赛</a:t>
            </a:r>
            <a:endParaRPr lang="en-US" altLang="zh-CN"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a:t>
            </a:r>
            <a:r>
              <a:rPr lang="en-US" altLang="zh-CN" sz="3200" b="1" dirty="0">
                <a:effectLst>
                  <a:outerShdw blurRad="38100" dist="38100" dir="2700000" algn="tl">
                    <a:srgbClr val="000000">
                      <a:alpha val="43137"/>
                    </a:srgbClr>
                  </a:outerShdw>
                </a:effectLst>
              </a:rPr>
              <a:t>2022</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53016" y="3429000"/>
          <a:ext cx="5664200" cy="2468880"/>
        </p:xfrm>
        <a:graphic>
          <a:graphicData uri="http://schemas.openxmlformats.org/drawingml/2006/table">
            <a:tbl>
              <a:tblPr firstRow="1" bandRow="1">
                <a:tableStyleId>{5C22544A-7EE6-4342-B048-85BDC9FD1C3A}</a:tableStyleId>
              </a:tblPr>
              <a:tblGrid>
                <a:gridCol w="5664200"/>
              </a:tblGrid>
              <a:tr h="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一等奖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张思艳</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三等奖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杨东宇（女）</a:t>
                      </a:r>
                      <a:endPar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72361"/>
            <a:ext cx="10787743"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哈尔滨理工大学第九届微课教学比赛</a:t>
            </a:r>
            <a:endParaRPr lang="en-US" altLang="zh-CN"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a:t>
            </a:r>
            <a:r>
              <a:rPr lang="en-US" altLang="zh-CN" sz="3200" b="1" dirty="0">
                <a:effectLst>
                  <a:outerShdw blurRad="38100" dist="38100" dir="2700000" algn="tl">
                    <a:srgbClr val="000000">
                      <a:alpha val="43137"/>
                    </a:srgbClr>
                  </a:outerShdw>
                </a:effectLst>
              </a:rPr>
              <a:t>2022</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53016" y="3429000"/>
          <a:ext cx="5664200" cy="2468880"/>
        </p:xfrm>
        <a:graphic>
          <a:graphicData uri="http://schemas.openxmlformats.org/drawingml/2006/table">
            <a:tbl>
              <a:tblPr firstRow="1" bandRow="1">
                <a:tableStyleId>{5C22544A-7EE6-4342-B048-85BDC9FD1C3A}</a:tableStyleId>
              </a:tblPr>
              <a:tblGrid>
                <a:gridCol w="5664200"/>
              </a:tblGrid>
              <a:tr h="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孙海涛</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三等奖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张礼慧</a:t>
                      </a:r>
                      <a:endPar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72361"/>
            <a:ext cx="10787743"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黑龙江省第二届高等学校课程思政教学竞赛</a:t>
            </a:r>
            <a:endParaRPr lang="en-US" altLang="zh-CN"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a:t>
            </a:r>
            <a:r>
              <a:rPr lang="en-US" altLang="zh-CN" sz="3200" b="1" dirty="0">
                <a:effectLst>
                  <a:outerShdw blurRad="38100" dist="38100" dir="2700000" algn="tl">
                    <a:srgbClr val="000000">
                      <a:alpha val="43137"/>
                    </a:srgbClr>
                  </a:outerShdw>
                </a:effectLst>
              </a:rPr>
              <a:t>2023</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53016" y="3429000"/>
          <a:ext cx="5664200" cy="2468880"/>
        </p:xfrm>
        <a:graphic>
          <a:graphicData uri="http://schemas.openxmlformats.org/drawingml/2006/table">
            <a:tbl>
              <a:tblPr firstRow="1" bandRow="1">
                <a:tableStyleId>{5C22544A-7EE6-4342-B048-85BDC9FD1C3A}</a:tableStyleId>
              </a:tblPr>
              <a:tblGrid>
                <a:gridCol w="5664200"/>
              </a:tblGrid>
              <a:tr h="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崔永敏</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三等奖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杨东宇（女）</a:t>
                      </a:r>
                      <a:endPar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72361"/>
            <a:ext cx="10787743"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第三届黑龙江省高校教师教学创新大赛</a:t>
            </a:r>
            <a:endParaRPr lang="en-US" altLang="zh-CN"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a:t>
            </a:r>
            <a:r>
              <a:rPr lang="en-US" altLang="zh-CN" sz="3200" b="1" dirty="0">
                <a:effectLst>
                  <a:outerShdw blurRad="38100" dist="38100" dir="2700000" algn="tl">
                    <a:srgbClr val="000000">
                      <a:alpha val="43137"/>
                    </a:srgbClr>
                  </a:outerShdw>
                </a:effectLst>
              </a:rPr>
              <a:t>2023</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53016" y="3429000"/>
          <a:ext cx="5664200" cy="2468880"/>
        </p:xfrm>
        <a:graphic>
          <a:graphicData uri="http://schemas.openxmlformats.org/drawingml/2006/table">
            <a:tbl>
              <a:tblPr firstRow="1" bandRow="1">
                <a:tableStyleId>{5C22544A-7EE6-4342-B048-85BDC9FD1C3A}</a:tableStyleId>
              </a:tblPr>
              <a:tblGrid>
                <a:gridCol w="5664200"/>
              </a:tblGrid>
              <a:tr h="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一等奖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张礼慧</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三等奖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杨璐榕</a:t>
                      </a:r>
                      <a:endPar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72361"/>
            <a:ext cx="10787743"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黑龙江省第十届青年教师多媒体课件比赛</a:t>
            </a:r>
            <a:endParaRPr lang="en-US" altLang="zh-CN"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a:t>
            </a:r>
            <a:r>
              <a:rPr lang="en-US" altLang="zh-CN" sz="3200" b="1" dirty="0">
                <a:effectLst>
                  <a:outerShdw blurRad="38100" dist="38100" dir="2700000" algn="tl">
                    <a:srgbClr val="000000">
                      <a:alpha val="43137"/>
                    </a:srgbClr>
                  </a:outerShdw>
                </a:effectLst>
              </a:rPr>
              <a:t>2023</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53016" y="3429000"/>
          <a:ext cx="5664200" cy="2529840"/>
        </p:xfrm>
        <a:graphic>
          <a:graphicData uri="http://schemas.openxmlformats.org/drawingml/2006/table">
            <a:tbl>
              <a:tblPr firstRow="1" bandRow="1">
                <a:tableStyleId>{5C22544A-7EE6-4342-B048-85BDC9FD1C3A}</a:tableStyleId>
              </a:tblPr>
              <a:tblGrid>
                <a:gridCol w="5664200"/>
              </a:tblGrid>
              <a:tr h="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夏培艳</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12277"/>
            <a:ext cx="10787743" cy="584775"/>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哈尔滨理工大学第三届教学创新大赛（</a:t>
            </a:r>
            <a:r>
              <a:rPr lang="en-US" altLang="zh-CN" sz="3200" b="1" dirty="0">
                <a:effectLst>
                  <a:outerShdw blurRad="38100" dist="38100" dir="2700000" algn="tl">
                    <a:srgbClr val="000000">
                      <a:alpha val="43137"/>
                    </a:srgbClr>
                  </a:outerShdw>
                </a:effectLst>
              </a:rPr>
              <a:t>2023</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4" name="表格 3"/>
          <p:cNvGraphicFramePr>
            <a:graphicFrameLocks noGrp="1"/>
          </p:cNvGraphicFramePr>
          <p:nvPr/>
        </p:nvGraphicFramePr>
        <p:xfrm>
          <a:off x="3263900" y="2511263"/>
          <a:ext cx="5664200" cy="4027836"/>
        </p:xfrm>
        <a:graphic>
          <a:graphicData uri="http://schemas.openxmlformats.org/drawingml/2006/table">
            <a:tbl>
              <a:tblPr firstRow="1" bandRow="1">
                <a:tableStyleId>{5C22544A-7EE6-4342-B048-85BDC9FD1C3A}</a:tableStyleId>
              </a:tblPr>
              <a:tblGrid>
                <a:gridCol w="5664200"/>
              </a:tblGrid>
              <a:tr h="479012">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一等奖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张礼慧         杨璐榕</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79012">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  欢   张雪君</a:t>
                      </a:r>
                      <a:r>
                        <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姜琳</a:t>
                      </a:r>
                      <a:r>
                        <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endPar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三等奖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李万军   丁艳艳</a:t>
                      </a:r>
                      <a:r>
                        <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袁晓</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12277"/>
            <a:ext cx="10787743"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哈尔滨理工大学第七届高校青年教师教学竞赛</a:t>
            </a:r>
            <a:endParaRPr lang="en-US" altLang="zh-CN"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a:t>
            </a:r>
            <a:r>
              <a:rPr lang="en-US" altLang="zh-CN" sz="3200" b="1" dirty="0">
                <a:effectLst>
                  <a:outerShdw blurRad="38100" dist="38100" dir="2700000" algn="tl">
                    <a:srgbClr val="000000">
                      <a:alpha val="43137"/>
                    </a:srgbClr>
                  </a:outerShdw>
                </a:effectLst>
              </a:rPr>
              <a:t>2023</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4" name="表格 3"/>
          <p:cNvGraphicFramePr>
            <a:graphicFrameLocks noGrp="1"/>
          </p:cNvGraphicFramePr>
          <p:nvPr/>
        </p:nvGraphicFramePr>
        <p:xfrm>
          <a:off x="1964871" y="3373819"/>
          <a:ext cx="8262258" cy="2991516"/>
        </p:xfrm>
        <a:graphic>
          <a:graphicData uri="http://schemas.openxmlformats.org/drawingml/2006/table">
            <a:tbl>
              <a:tblPr firstRow="1" bandRow="1">
                <a:tableStyleId>{5C22544A-7EE6-4342-B048-85BDC9FD1C3A}</a:tableStyleId>
              </a:tblPr>
              <a:tblGrid>
                <a:gridCol w="8262258"/>
              </a:tblGrid>
              <a:tr h="479012">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尹   儒          王颖珠          赵  琳</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D03B"/>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杨璐榕          刘军亭          赵  丽</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三等奖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胡继红</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72361"/>
            <a:ext cx="10787743"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哈尔滨理工大学第十届青年教师多媒体课件比赛</a:t>
            </a:r>
            <a:endParaRPr lang="en-US" altLang="zh-CN"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a:t>
            </a:r>
            <a:r>
              <a:rPr lang="en-US" altLang="zh-CN" sz="3200" b="1" dirty="0">
                <a:effectLst>
                  <a:outerShdw blurRad="38100" dist="38100" dir="2700000" algn="tl">
                    <a:srgbClr val="000000">
                      <a:alpha val="43137"/>
                    </a:srgbClr>
                  </a:outerShdw>
                </a:effectLst>
              </a:rPr>
              <a:t>2023</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94926" y="3476986"/>
          <a:ext cx="5664200" cy="2529840"/>
        </p:xfrm>
        <a:graphic>
          <a:graphicData uri="http://schemas.openxmlformats.org/drawingml/2006/table">
            <a:tbl>
              <a:tblPr firstRow="1" bandRow="1">
                <a:tableStyleId>{5C22544A-7EE6-4342-B048-85BDC9FD1C3A}</a:tableStyleId>
              </a:tblPr>
              <a:tblGrid>
                <a:gridCol w="5664200"/>
              </a:tblGrid>
              <a:tr h="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一等奖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夏培艳    张  欢</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1572361"/>
            <a:ext cx="10787743" cy="1076325"/>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哈尔滨理工大学第十届微课教学比赛</a:t>
            </a:r>
            <a:endParaRPr lang="en-US" altLang="zh-CN"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a:t>
            </a:r>
            <a:r>
              <a:rPr lang="en-US" altLang="zh-CN" sz="3200" b="1" dirty="0">
                <a:effectLst>
                  <a:outerShdw blurRad="38100" dist="38100" dir="2700000" algn="tl">
                    <a:srgbClr val="000000">
                      <a:alpha val="43137"/>
                    </a:srgbClr>
                  </a:outerShdw>
                </a:effectLst>
              </a:rPr>
              <a:t>2023</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63899" y="3429000"/>
          <a:ext cx="5664200" cy="2834640"/>
        </p:xfrm>
        <a:graphic>
          <a:graphicData uri="http://schemas.openxmlformats.org/drawingml/2006/table">
            <a:tbl>
              <a:tblPr firstRow="1" bandRow="1">
                <a:tableStyleId>{5C22544A-7EE6-4342-B048-85BDC9FD1C3A}</a:tableStyleId>
              </a:tblPr>
              <a:tblGrid>
                <a:gridCol w="5664200"/>
              </a:tblGrid>
              <a:tr h="0">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张礼慧</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三等奖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algn="ctr" defTabSz="914400" rtl="0" eaLnBrk="1" latinLnBrk="0" hangingPunct="1"/>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聂秀伍</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8" y="2114882"/>
            <a:ext cx="10787743" cy="584775"/>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黑龙江省</a:t>
            </a:r>
            <a:r>
              <a:rPr lang="zh-CN" altLang="zh-CN" sz="3200" b="1" dirty="0">
                <a:effectLst>
                  <a:outerShdw blurRad="38100" dist="38100" dir="2700000" algn="tl">
                    <a:srgbClr val="000000">
                      <a:alpha val="43137"/>
                    </a:srgbClr>
                  </a:outerShdw>
                </a:effectLst>
              </a:rPr>
              <a:t>第三批省级一流本科课程</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63900" y="4158343"/>
          <a:ext cx="5664200" cy="518160"/>
        </p:xfrm>
        <a:graphic>
          <a:graphicData uri="http://schemas.openxmlformats.org/drawingml/2006/table">
            <a:tbl>
              <a:tblPr firstRow="1" bandRow="1">
                <a:tableStyleId>{5C22544A-7EE6-4342-B048-85BDC9FD1C3A}</a:tableStyleId>
              </a:tblPr>
              <a:tblGrid>
                <a:gridCol w="5664200"/>
              </a:tblGrid>
              <a:tr h="0">
                <a:tc>
                  <a:txBody>
                    <a:bodyPr/>
                    <a:lstStyle/>
                    <a:p>
                      <a:pPr marL="0" algn="ctr" defTabSz="914400" rtl="0" eaLnBrk="1" latinLnBrk="0" hangingPunct="1"/>
                      <a:r>
                        <a:rPr lang="en-US" altLang="zh-CN"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a:t>
                      </a:r>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机械原理</a:t>
                      </a:r>
                      <a:r>
                        <a:rPr lang="en-US" altLang="zh-CN"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杨东宇（女）</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533032" y="451829"/>
            <a:ext cx="4082511" cy="896610"/>
          </a:xfrm>
          <a:prstGeom prst="rect">
            <a:avLst/>
          </a:prstGeom>
        </p:spPr>
      </p:pic>
      <p:pic>
        <p:nvPicPr>
          <p:cNvPr id="5" name="图片 4" descr="文本&#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5651" t="6766" r="7782" b="9152"/>
          <a:stretch>
            <a:fillRect/>
          </a:stretch>
        </p:blipFill>
        <p:spPr>
          <a:xfrm>
            <a:off x="6558151" y="1728315"/>
            <a:ext cx="4429472" cy="288000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291" t="16276" r="4012" b="21373"/>
          <a:stretch>
            <a:fillRect/>
          </a:stretch>
        </p:blipFill>
        <p:spPr bwMode="auto">
          <a:xfrm>
            <a:off x="1440709" y="1728315"/>
            <a:ext cx="4083096"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33032" y="5141463"/>
            <a:ext cx="6096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dirty="0" err="1">
                <a:solidFill>
                  <a:srgbClr val="FFD03B"/>
                </a:solidFill>
                <a:latin typeface="微软雅黑" panose="020B0503020204020204" pitchFamily="34" charset="-122"/>
                <a:ea typeface="微软雅黑" panose="020B0503020204020204" pitchFamily="34" charset="-122"/>
                <a:sym typeface="+mn-ea"/>
              </a:rPr>
              <a:t>全国工会职工书屋示范点</a:t>
            </a:r>
            <a:endParaRPr lang="en-US" altLang="zh-CN" sz="2800" b="1" dirty="0">
              <a:solidFill>
                <a:srgbClr val="FFD03B"/>
              </a:solidFill>
              <a:latin typeface="微软雅黑" panose="020B0503020204020204" pitchFamily="34" charset="-122"/>
              <a:ea typeface="微软雅黑" panose="020B0503020204020204" pitchFamily="34" charset="-122"/>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黑龙江省工会职工小家示范点</a:t>
            </a:r>
            <a:endParaRPr lang="zh-CN" altLang="en-US" sz="28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5811973" y="5141463"/>
            <a:ext cx="6096000" cy="523220"/>
          </a:xfrm>
          <a:prstGeom prst="rect">
            <a:avLst/>
          </a:prstGeom>
          <a:noFill/>
        </p:spPr>
        <p:txBody>
          <a:bodyPr wrap="square">
            <a:spAutoFit/>
          </a:bodyPr>
          <a:lstStyle>
            <a:defPPr>
              <a:defRPr lang="zh-CN"/>
            </a:defPPr>
            <a:lvl1pPr marR="0" lvl="0" indent="0" algn="ctr" fontAlgn="auto">
              <a:lnSpc>
                <a:spcPct val="100000"/>
              </a:lnSpc>
              <a:spcBef>
                <a:spcPts val="0"/>
              </a:spcBef>
              <a:spcAft>
                <a:spcPts val="0"/>
              </a:spcAft>
              <a:buClrTx/>
              <a:buSzTx/>
              <a:buFontTx/>
              <a:buNone/>
              <a:defRPr sz="2800" b="1">
                <a:solidFill>
                  <a:srgbClr val="FFD03B"/>
                </a:solidFill>
                <a:latin typeface="微软雅黑" panose="020B0503020204020204" pitchFamily="34" charset="-122"/>
                <a:ea typeface="微软雅黑" panose="020B0503020204020204" pitchFamily="34" charset="-122"/>
              </a:defRPr>
            </a:lvl1pPr>
          </a:lstStyle>
          <a:p>
            <a:r>
              <a:rPr lang="zh-CN" altLang="en-US" dirty="0">
                <a:sym typeface="+mn-ea"/>
              </a:rPr>
              <a:t>山东省节水型高校</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19269" y="1759970"/>
            <a:ext cx="10787743" cy="584775"/>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黑龙江省课程思政示范课程和教学团队培养项目</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2688677" y="3349591"/>
          <a:ext cx="6848929" cy="1124077"/>
        </p:xfrm>
        <a:graphic>
          <a:graphicData uri="http://schemas.openxmlformats.org/drawingml/2006/table">
            <a:tbl>
              <a:tblPr firstRow="1" bandRow="1">
                <a:tableStyleId>{5C22544A-7EE6-4342-B048-85BDC9FD1C3A}</a:tableStyleId>
              </a:tblPr>
              <a:tblGrid>
                <a:gridCol w="6848929"/>
              </a:tblGrid>
              <a:tr h="0">
                <a:tc>
                  <a:txBody>
                    <a:bodyPr/>
                    <a:lstStyle/>
                    <a:p>
                      <a:pPr marL="0" algn="ctr" defTabSz="914400" rtl="0" eaLnBrk="1" latinLnBrk="0" hangingPunct="1">
                        <a:lnSpc>
                          <a:spcPct val="150000"/>
                        </a:lnSpc>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赵金涛      杨东宇（女）      贾明川      祝建平</a:t>
                      </a:r>
                      <a:endPar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王   雪       刘丽芳      刘新娜      杜少光</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0856" y="1445185"/>
            <a:ext cx="10787743" cy="1076325"/>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哈尔滨理工大学第十八届“挑战杯”</a:t>
            </a:r>
            <a:endParaRPr lang="zh-CN" altLang="en-US"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大学生课外学术科技作品竞赛</a:t>
            </a:r>
            <a:r>
              <a:rPr lang="zh-CN" sz="3200" b="1" dirty="0">
                <a:effectLst>
                  <a:outerShdw blurRad="38100" dist="38100" dir="2700000" algn="tl">
                    <a:srgbClr val="000000">
                      <a:alpha val="43137"/>
                    </a:srgbClr>
                  </a:outerShdw>
                </a:effectLst>
              </a:rPr>
              <a:t>优秀指导教师</a:t>
            </a:r>
            <a:endParaRPr lang="zh-CN" sz="3200" b="1" dirty="0">
              <a:effectLst>
                <a:outerShdw blurRad="38100" dist="38100" dir="2700000" algn="tl">
                  <a:srgbClr val="000000">
                    <a:alpha val="43137"/>
                  </a:srgbClr>
                </a:outerShdw>
              </a:effectLst>
            </a:endParaRPr>
          </a:p>
        </p:txBody>
      </p:sp>
      <p:sp>
        <p:nvSpPr>
          <p:cNvPr id="9" name="文本框 8"/>
          <p:cNvSpPr txBox="1"/>
          <p:nvPr/>
        </p:nvSpPr>
        <p:spPr>
          <a:xfrm>
            <a:off x="2999740" y="3197225"/>
            <a:ext cx="6192520" cy="1198880"/>
          </a:xfrm>
          <a:prstGeom prst="rect">
            <a:avLst/>
          </a:prstGeom>
          <a:noFill/>
        </p:spPr>
        <p:txBody>
          <a:bodyPr wrap="square" rtlCol="0" anchor="t">
            <a:spAutoFit/>
          </a:bodyPr>
          <a:lstStyle/>
          <a:p>
            <a:pPr marL="0" algn="ctr" defTabSz="914400" rtl="0" eaLnBrk="1" latinLnBrk="0" hangingPunct="1">
              <a:lnSpc>
                <a:spcPct val="150000"/>
              </a:lnSpc>
            </a:pPr>
            <a:r>
              <a:rPr lang="zh-CN" altLang="en-US"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厉</a:t>
            </a:r>
            <a:r>
              <a:rPr lang="en-US" altLang="zh-CN"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套    耿学彪    丁艳艳    祝建平</a:t>
            </a:r>
            <a:r>
              <a:rPr lang="en-US" altLang="zh-CN"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杨</a:t>
            </a:r>
            <a:r>
              <a:rPr lang="en-US" altLang="zh-CN"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志</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r>
              <a:rPr lang="zh-CN" altLang="en-US"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孙</a:t>
            </a:r>
            <a:r>
              <a:rPr lang="en-US" altLang="zh-CN"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晶</a:t>
            </a:r>
            <a:r>
              <a:rPr lang="en-US" altLang="zh-CN"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赖振华    王晓玲    王小旭    许瀚樱</a:t>
            </a:r>
            <a:r>
              <a:rPr lang="en-US" altLang="zh-CN"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endParaRPr lang="en-US" altLang="zh-CN" sz="2400" b="1"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702126" y="1492175"/>
            <a:ext cx="10787743" cy="1076325"/>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共青团山东省委 2023 年度 “百万大学生进社区”</a:t>
            </a:r>
            <a:endParaRPr lang="zh-CN" altLang="en-US" sz="3200" b="1" dirty="0">
              <a:effectLst>
                <a:outerShdw blurRad="38100" dist="38100" dir="2700000" algn="tl">
                  <a:srgbClr val="000000">
                    <a:alpha val="43137"/>
                  </a:srgbClr>
                </a:outerShdw>
              </a:effectLst>
            </a:endParaRPr>
          </a:p>
          <a:p>
            <a:r>
              <a:rPr lang="zh-CN" altLang="en-US" sz="3200" b="1" dirty="0">
                <a:effectLst>
                  <a:outerShdw blurRad="38100" dist="38100" dir="2700000" algn="tl">
                    <a:srgbClr val="000000">
                      <a:alpha val="43137"/>
                    </a:srgbClr>
                  </a:outerShdw>
                </a:effectLst>
              </a:rPr>
              <a:t>社会实践活动</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2671535" y="2649947"/>
          <a:ext cx="6848929" cy="1197610"/>
        </p:xfrm>
        <a:graphic>
          <a:graphicData uri="http://schemas.openxmlformats.org/drawingml/2006/table">
            <a:tbl>
              <a:tblPr firstRow="1" bandRow="1">
                <a:tableStyleId>{5C22544A-7EE6-4342-B048-85BDC9FD1C3A}</a:tableStyleId>
              </a:tblPr>
              <a:tblGrid>
                <a:gridCol w="6848929"/>
              </a:tblGrid>
              <a:tr h="1197610">
                <a:tc>
                  <a:txBody>
                    <a:bodyPr/>
                    <a:lstStyle/>
                    <a:p>
                      <a:pPr marL="0" algn="ctr" defTabSz="914400" rtl="0" eaLnBrk="1" latinLnBrk="0" hangingPunct="1">
                        <a:lnSpc>
                          <a:spcPct val="150000"/>
                        </a:lnSpc>
                      </a:pPr>
                      <a:r>
                        <a:rPr lang="zh-CN" altLang="en-US" sz="24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先进集体</a:t>
                      </a:r>
                      <a:r>
                        <a:rPr lang="en-US" altLang="zh-CN" sz="24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a:t>
                      </a: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机械 21-2 团支部</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pPr marL="0" algn="l" defTabSz="914400" rtl="0" eaLnBrk="1" latinLnBrk="0" hangingPunct="1">
                        <a:lnSpc>
                          <a:spcPct val="150000"/>
                        </a:lnSpc>
                      </a:pPr>
                      <a:r>
                        <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先进个人</a:t>
                      </a:r>
                      <a:r>
                        <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汪   悦</a:t>
                      </a:r>
                      <a:endPar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文本框 4"/>
          <p:cNvSpPr txBox="1"/>
          <p:nvPr/>
        </p:nvSpPr>
        <p:spPr>
          <a:xfrm>
            <a:off x="702310" y="4499610"/>
            <a:ext cx="10607040" cy="1076325"/>
          </a:xfrm>
          <a:prstGeom prst="rect">
            <a:avLst/>
          </a:prstGeom>
          <a:noFill/>
        </p:spPr>
        <p:txBody>
          <a:bodyPr wrap="square" rtlCol="0">
            <a:spAutoFit/>
          </a:bodyPr>
          <a:lstStyle>
            <a:defPPr>
              <a:defRPr lang="zh-CN"/>
            </a:defPPr>
            <a:lvl1pPr algn="ctr">
              <a:defRPr sz="3200" b="1">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dirty="0"/>
              <a:t>2023高校大学生“返家乡”社会实践安全教育直播分享会优秀指导教师</a:t>
            </a:r>
            <a:endParaRPr lang="zh-CN" altLang="en-US" dirty="0"/>
          </a:p>
        </p:txBody>
      </p:sp>
      <p:graphicFrame>
        <p:nvGraphicFramePr>
          <p:cNvPr id="6" name="表格 5"/>
          <p:cNvGraphicFramePr>
            <a:graphicFrameLocks noGrp="1"/>
          </p:cNvGraphicFramePr>
          <p:nvPr/>
        </p:nvGraphicFramePr>
        <p:xfrm>
          <a:off x="2165984" y="5575937"/>
          <a:ext cx="7696200" cy="640080"/>
        </p:xfrm>
        <a:graphic>
          <a:graphicData uri="http://schemas.openxmlformats.org/drawingml/2006/table">
            <a:tbl>
              <a:tblPr firstRow="1" bandRow="1">
                <a:tableStyleId>{5C22544A-7EE6-4342-B048-85BDC9FD1C3A}</a:tableStyleId>
              </a:tblPr>
              <a:tblGrid>
                <a:gridCol w="7696200"/>
              </a:tblGrid>
              <a:tr h="640080">
                <a:tc>
                  <a:txBody>
                    <a:bodyPr/>
                    <a:lstStyle/>
                    <a:p>
                      <a:pPr marL="0" algn="ctr" defTabSz="914400" rtl="0" eaLnBrk="1" latinLnBrk="0" hangingPunct="1">
                        <a:lnSpc>
                          <a:spcPct val="150000"/>
                        </a:lnSpc>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唐志扬</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239395" y="1273175"/>
            <a:ext cx="11952605" cy="3753485"/>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b="1" dirty="0">
                <a:effectLst>
                  <a:outerShdw blurRad="38100" dist="38100" dir="2700000" algn="tl">
                    <a:srgbClr val="000000">
                      <a:alpha val="43137"/>
                    </a:srgbClr>
                  </a:outerShdw>
                </a:effectLst>
                <a:sym typeface="+mn-ea"/>
              </a:rPr>
              <a:t>荣成学院学子获第九届“东方财富杯”全国大学生金融挑战赛三等奖</a:t>
            </a:r>
            <a:r>
              <a:rPr lang="en-US" altLang="zh-CN" b="1" dirty="0">
                <a:effectLst>
                  <a:outerShdw blurRad="38100" dist="38100" dir="2700000" algn="tl">
                    <a:srgbClr val="000000">
                      <a:alpha val="43137"/>
                    </a:srgbClr>
                  </a:outerShdw>
                </a:effectLst>
                <a:sym typeface="+mn-ea"/>
              </a:rPr>
              <a:t>1</a:t>
            </a:r>
            <a:r>
              <a:rPr lang="zh-CN" altLang="en-US" b="1" dirty="0">
                <a:effectLst>
                  <a:outerShdw blurRad="38100" dist="38100" dir="2700000" algn="tl">
                    <a:srgbClr val="000000">
                      <a:alpha val="43137"/>
                    </a:srgbClr>
                  </a:outerShdw>
                </a:effectLst>
                <a:sym typeface="+mn-ea"/>
              </a:rPr>
              <a:t>项</a:t>
            </a:r>
            <a:r>
              <a:rPr lang="zh-CN" altLang="en-US" b="1" dirty="0">
                <a:effectLst>
                  <a:outerShdw blurRad="38100" dist="38100" dir="2700000" algn="tl">
                    <a:srgbClr val="000000">
                      <a:alpha val="43137"/>
                    </a:srgbClr>
                  </a:outerShdw>
                </a:effectLst>
              </a:rPr>
              <a:t>；</a:t>
            </a:r>
            <a:endParaRPr lang="zh-CN" altLang="en-US" b="1" dirty="0">
              <a:effectLst>
                <a:outerShdw blurRad="38100" dist="38100" dir="2700000" algn="tl">
                  <a:srgbClr val="000000">
                    <a:alpha val="43137"/>
                  </a:srgbClr>
                </a:outerShdw>
              </a:effectLst>
            </a:endParaRPr>
          </a:p>
          <a:p>
            <a:endParaRPr lang="zh-CN" altLang="en-US" b="1" dirty="0">
              <a:effectLst>
                <a:outerShdw blurRad="38100" dist="38100" dir="2700000" algn="tl">
                  <a:srgbClr val="000000">
                    <a:alpha val="43137"/>
                  </a:srgbClr>
                </a:outerShdw>
              </a:effectLst>
            </a:endParaRPr>
          </a:p>
          <a:p>
            <a:r>
              <a:rPr lang="zh-CN" altLang="en-US" b="1" dirty="0">
                <a:effectLst>
                  <a:outerShdw blurRad="38100" dist="38100" dir="2700000" algn="tl">
                    <a:srgbClr val="000000">
                      <a:alpha val="43137"/>
                    </a:srgbClr>
                  </a:outerShdw>
                </a:effectLst>
              </a:rPr>
              <a:t>获</a:t>
            </a:r>
            <a:r>
              <a:rPr lang="zh-CN" altLang="en-US" b="1" dirty="0">
                <a:effectLst>
                  <a:outerShdw blurRad="38100" dist="38100" dir="2700000" algn="tl">
                    <a:srgbClr val="000000">
                      <a:alpha val="43137"/>
                    </a:srgbClr>
                  </a:outerShdw>
                </a:effectLst>
                <a:sym typeface="+mn-ea"/>
              </a:rPr>
              <a:t>第十八届“挑战杯”黑龙江省大学生课外学术科技作品竞赛三等奖</a:t>
            </a:r>
            <a:r>
              <a:rPr lang="en-US" altLang="zh-CN" b="1" dirty="0">
                <a:effectLst>
                  <a:outerShdw blurRad="38100" dist="38100" dir="2700000" algn="tl">
                    <a:srgbClr val="000000">
                      <a:alpha val="43137"/>
                    </a:srgbClr>
                  </a:outerShdw>
                </a:effectLst>
                <a:sym typeface="+mn-ea"/>
              </a:rPr>
              <a:t>1</a:t>
            </a:r>
            <a:r>
              <a:rPr lang="zh-CN" altLang="en-US" b="1" dirty="0">
                <a:effectLst>
                  <a:outerShdw blurRad="38100" dist="38100" dir="2700000" algn="tl">
                    <a:srgbClr val="000000">
                      <a:alpha val="43137"/>
                    </a:srgbClr>
                  </a:outerShdw>
                </a:effectLst>
                <a:sym typeface="+mn-ea"/>
              </a:rPr>
              <a:t>项；</a:t>
            </a:r>
            <a:endParaRPr lang="zh-CN" altLang="en-US" b="1" dirty="0">
              <a:effectLst>
                <a:outerShdw blurRad="38100" dist="38100" dir="2700000" algn="tl">
                  <a:srgbClr val="000000">
                    <a:alpha val="43137"/>
                  </a:srgbClr>
                </a:outerShdw>
              </a:effectLst>
              <a:sym typeface="+mn-ea"/>
            </a:endParaRPr>
          </a:p>
          <a:p>
            <a:endParaRPr lang="zh-CN" altLang="en-US" b="1" dirty="0">
              <a:effectLst>
                <a:outerShdw blurRad="38100" dist="38100" dir="2700000" algn="tl">
                  <a:srgbClr val="000000">
                    <a:alpha val="43137"/>
                  </a:srgbClr>
                </a:outerShdw>
              </a:effectLst>
              <a:sym typeface="+mn-ea"/>
            </a:endParaRPr>
          </a:p>
          <a:p>
            <a:r>
              <a:rPr lang="zh-CN" altLang="en-US" b="1" dirty="0">
                <a:effectLst>
                  <a:outerShdw blurRad="38100" dist="38100" dir="2700000" algn="tl">
                    <a:srgbClr val="000000">
                      <a:alpha val="43137"/>
                    </a:srgbClr>
                  </a:outerShdw>
                </a:effectLst>
                <a:sym typeface="+mn-ea"/>
              </a:rPr>
              <a:t>获山东省高校心理健康教育月活动二、三等奖各1项</a:t>
            </a:r>
            <a:endParaRPr lang="zh-CN" altLang="en-US" b="1" dirty="0">
              <a:effectLst>
                <a:outerShdw blurRad="38100" dist="38100" dir="2700000" algn="tl">
                  <a:srgbClr val="000000">
                    <a:alpha val="43137"/>
                  </a:srgbClr>
                </a:outerShdw>
              </a:effectLst>
              <a:sym typeface="+mn-ea"/>
            </a:endParaRPr>
          </a:p>
          <a:p>
            <a:endParaRPr lang="zh-CN" altLang="en-US" b="1" dirty="0">
              <a:effectLst>
                <a:outerShdw blurRad="38100" dist="38100" dir="2700000" algn="tl">
                  <a:srgbClr val="000000">
                    <a:alpha val="43137"/>
                  </a:srgbClr>
                </a:outerShdw>
              </a:effectLst>
              <a:sym typeface="+mn-ea"/>
            </a:endParaRPr>
          </a:p>
          <a:p>
            <a:r>
              <a:rPr lang="zh-CN" altLang="en-US" b="1" dirty="0">
                <a:effectLst>
                  <a:outerShdw blurRad="38100" dist="38100" dir="2700000" algn="tl">
                    <a:srgbClr val="000000">
                      <a:alpha val="43137"/>
                    </a:srgbClr>
                  </a:outerShdw>
                </a:effectLst>
              </a:rPr>
              <a:t>获“威海市商业银行杯”第二届大学生创业大赛职业生涯规划组一等奖</a:t>
            </a:r>
            <a:r>
              <a:rPr lang="en-US" altLang="zh-CN" b="1" dirty="0">
                <a:effectLst>
                  <a:outerShdw blurRad="38100" dist="38100" dir="2700000" algn="tl">
                    <a:srgbClr val="000000">
                      <a:alpha val="43137"/>
                    </a:srgbClr>
                  </a:outerShdw>
                </a:effectLst>
              </a:rPr>
              <a:t>1</a:t>
            </a:r>
            <a:r>
              <a:rPr lang="zh-CN" altLang="en-US" b="1" dirty="0">
                <a:effectLst>
                  <a:outerShdw blurRad="38100" dist="38100" dir="2700000" algn="tl">
                    <a:srgbClr val="000000">
                      <a:alpha val="43137"/>
                    </a:srgbClr>
                  </a:outerShdw>
                </a:effectLst>
              </a:rPr>
              <a:t>项，二、三等奖各</a:t>
            </a:r>
            <a:r>
              <a:rPr lang="en-US" altLang="zh-CN" b="1" dirty="0">
                <a:effectLst>
                  <a:outerShdw blurRad="38100" dist="38100" dir="2700000" algn="tl">
                    <a:srgbClr val="000000">
                      <a:alpha val="43137"/>
                    </a:srgbClr>
                  </a:outerShdw>
                </a:effectLst>
              </a:rPr>
              <a:t>2</a:t>
            </a:r>
            <a:r>
              <a:rPr lang="zh-CN" altLang="en-US" b="1" dirty="0">
                <a:effectLst>
                  <a:outerShdw blurRad="38100" dist="38100" dir="2700000" algn="tl">
                    <a:srgbClr val="000000">
                      <a:alpha val="43137"/>
                    </a:srgbClr>
                  </a:outerShdw>
                </a:effectLst>
              </a:rPr>
              <a:t>项</a:t>
            </a:r>
            <a:endParaRPr lang="zh-CN" altLang="en-US"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533032" y="451829"/>
            <a:ext cx="4082511" cy="896610"/>
          </a:xfrm>
          <a:prstGeom prst="rect">
            <a:avLst/>
          </a:prstGeom>
        </p:spPr>
      </p:pic>
      <p:sp>
        <p:nvSpPr>
          <p:cNvPr id="4" name="文本框 3"/>
          <p:cNvSpPr txBox="1"/>
          <p:nvPr/>
        </p:nvSpPr>
        <p:spPr>
          <a:xfrm>
            <a:off x="284027" y="5141463"/>
            <a:ext cx="6096000" cy="954107"/>
          </a:xfrm>
          <a:prstGeom prst="rect">
            <a:avLst/>
          </a:prstGeom>
          <a:noFill/>
        </p:spPr>
        <p:txBody>
          <a:bodyPr wrap="square">
            <a:spAutoFit/>
          </a:bodyPr>
          <a:lstStyle/>
          <a:p>
            <a:pPr marL="0" algn="ctr" rtl="0" eaLnBrk="1" fontAlgn="t" latinLnBrk="0" hangingPunct="1">
              <a:spcBef>
                <a:spcPts val="0"/>
              </a:spcBef>
              <a:spcAft>
                <a:spcPts val="0"/>
              </a:spcAft>
            </a:pPr>
            <a:r>
              <a:rPr lang="zh-CN" altLang="zh-CN" sz="2800" b="1" dirty="0">
                <a:solidFill>
                  <a:srgbClr val="FFD03B"/>
                </a:solidFill>
                <a:latin typeface="微软雅黑" panose="020B0503020204020204" pitchFamily="34" charset="-122"/>
                <a:ea typeface="微软雅黑" panose="020B0503020204020204" pitchFamily="34" charset="-122"/>
              </a:rPr>
              <a:t>智能制造工程技术人员</a:t>
            </a:r>
            <a:endParaRPr lang="en-US" altLang="zh-CN" sz="2800" b="1" dirty="0">
              <a:solidFill>
                <a:srgbClr val="FFD03B"/>
              </a:solidFill>
              <a:latin typeface="微软雅黑" panose="020B0503020204020204" pitchFamily="34" charset="-122"/>
              <a:ea typeface="微软雅黑" panose="020B0503020204020204" pitchFamily="34" charset="-122"/>
            </a:endParaRPr>
          </a:p>
          <a:p>
            <a:pPr marL="0" algn="ctr" rtl="0" eaLnBrk="1" fontAlgn="t" latinLnBrk="0" hangingPunct="1">
              <a:spcBef>
                <a:spcPts val="0"/>
              </a:spcBef>
              <a:spcAft>
                <a:spcPts val="0"/>
              </a:spcAft>
            </a:pPr>
            <a:r>
              <a:rPr lang="zh-CN" altLang="zh-CN" sz="2800" b="1" dirty="0">
                <a:solidFill>
                  <a:srgbClr val="FFD03B"/>
                </a:solidFill>
                <a:latin typeface="微软雅黑" panose="020B0503020204020204" pitchFamily="34" charset="-122"/>
                <a:ea typeface="微软雅黑" panose="020B0503020204020204" pitchFamily="34" charset="-122"/>
              </a:rPr>
              <a:t>专业技术等级考核站点</a:t>
            </a:r>
            <a:endParaRPr lang="zh-CN" altLang="zh-CN" sz="2800" b="1" dirty="0">
              <a:solidFill>
                <a:srgbClr val="FFD03B"/>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811973" y="5141463"/>
            <a:ext cx="6096000" cy="523220"/>
          </a:xfrm>
          <a:prstGeom prst="rect">
            <a:avLst/>
          </a:prstGeom>
          <a:noFill/>
        </p:spPr>
        <p:txBody>
          <a:bodyPr wrap="square">
            <a:spAutoFit/>
          </a:bodyPr>
          <a:lstStyle>
            <a:defPPr>
              <a:defRPr lang="zh-CN"/>
            </a:defPPr>
            <a:lvl1pPr marR="0" lvl="0" indent="0" algn="ctr" fontAlgn="auto">
              <a:lnSpc>
                <a:spcPct val="100000"/>
              </a:lnSpc>
              <a:spcBef>
                <a:spcPts val="0"/>
              </a:spcBef>
              <a:spcAft>
                <a:spcPts val="0"/>
              </a:spcAft>
              <a:buClrTx/>
              <a:buSzTx/>
              <a:buFontTx/>
              <a:buNone/>
              <a:defRPr sz="2800" b="1">
                <a:solidFill>
                  <a:srgbClr val="FFD03B"/>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威海市</a:t>
            </a:r>
            <a:r>
              <a:rPr lang="en-US" altLang="zh-CN"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青年就业服务站</a:t>
            </a:r>
            <a:r>
              <a:rPr lang="en-US" altLang="zh-CN"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endParaRPr lang="en-US" altLang="zh-CN"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2" name="图片 1"/>
          <p:cNvPicPr/>
          <p:nvPr/>
        </p:nvPicPr>
        <p:blipFill rotWithShape="1">
          <a:blip r:embed="rId2"/>
          <a:srcRect l="5606" t="9215" r="4580" b="6909"/>
          <a:stretch>
            <a:fillRect/>
          </a:stretch>
        </p:blipFill>
        <p:spPr>
          <a:xfrm>
            <a:off x="6513020" y="1597686"/>
            <a:ext cx="4367333" cy="2954633"/>
          </a:xfrm>
          <a:prstGeom prst="rect">
            <a:avLst/>
          </a:prstGeom>
          <a:noFill/>
          <a:ln w="9525">
            <a:noFill/>
          </a:ln>
        </p:spPr>
      </p:pic>
      <p:pic>
        <p:nvPicPr>
          <p:cNvPr id="8" name="图片 7" descr="白板上写着字&#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472" t="3809" r="5603" b="2857"/>
          <a:stretch>
            <a:fillRect/>
          </a:stretch>
        </p:blipFill>
        <p:spPr>
          <a:xfrm rot="16200000">
            <a:off x="1815119" y="771002"/>
            <a:ext cx="3033816" cy="460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graphicFrame>
        <p:nvGraphicFramePr>
          <p:cNvPr id="2" name="表格 1"/>
          <p:cNvGraphicFramePr>
            <a:graphicFrameLocks noGrp="1"/>
          </p:cNvGraphicFramePr>
          <p:nvPr>
            <p:custDataLst>
              <p:tags r:id="rId2"/>
            </p:custDataLst>
          </p:nvPr>
        </p:nvGraphicFramePr>
        <p:xfrm>
          <a:off x="604837" y="1665515"/>
          <a:ext cx="10982325" cy="4498213"/>
        </p:xfrm>
        <a:graphic>
          <a:graphicData uri="http://schemas.openxmlformats.org/drawingml/2006/table">
            <a:tbl>
              <a:tblPr firstRow="1" bandRow="1">
                <a:tableStyleId>{5C22544A-7EE6-4342-B048-85BDC9FD1C3A}</a:tableStyleId>
              </a:tblPr>
              <a:tblGrid>
                <a:gridCol w="10982325"/>
              </a:tblGrid>
              <a:tr h="3793672">
                <a:tc>
                  <a:txBody>
                    <a:bodyPr/>
                    <a:lstStyle/>
                    <a:p>
                      <a:pPr marL="0" algn="ctr" defTabSz="914400" rtl="0" eaLnBrk="1" latinLnBrk="0" hangingPunct="1">
                        <a:lnSpc>
                          <a:spcPct val="180000"/>
                        </a:lnSpc>
                      </a:pPr>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学院获评</a:t>
                      </a:r>
                      <a:r>
                        <a:rPr lang="en-US" altLang="zh-CN"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a:t>
                      </a:r>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山东省红十字应急救护工作先进单位</a:t>
                      </a:r>
                      <a:r>
                        <a:rPr lang="en-US" altLang="zh-CN"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80000"/>
                        </a:lnSpc>
                        <a:spcBef>
                          <a:spcPts val="0"/>
                        </a:spcBef>
                        <a:spcAft>
                          <a:spcPts val="0"/>
                        </a:spcAft>
                        <a:buClrTx/>
                        <a:buSzTx/>
                        <a:buFontTx/>
                        <a:buNone/>
                        <a:defRPr/>
                      </a:pPr>
                      <a:r>
                        <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大学生青年志愿者协会获评山东省省无偿献血志愿服务工作先进团队</a:t>
                      </a:r>
                      <a:endPar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marR="0" lvl="0" indent="0" algn="ctr" defTabSz="914400" rtl="0" eaLnBrk="1" fontAlgn="auto" latinLnBrk="0" hangingPunct="1">
                        <a:lnSpc>
                          <a:spcPct val="180000"/>
                        </a:lnSpc>
                        <a:spcBef>
                          <a:spcPts val="0"/>
                        </a:spcBef>
                        <a:spcAft>
                          <a:spcPts val="0"/>
                        </a:spcAft>
                        <a:buClrTx/>
                        <a:buSzTx/>
                        <a:buFontTx/>
                        <a:buNone/>
                        <a:defRPr/>
                      </a:pPr>
                      <a:r>
                        <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学院工会评为荣成市工会年度工作优秀单位 </a:t>
                      </a:r>
                      <a:endPar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marR="0" lvl="0" indent="0" algn="ctr" defTabSz="914400" rtl="0" eaLnBrk="1" fontAlgn="auto" latinLnBrk="0" hangingPunct="1">
                        <a:lnSpc>
                          <a:spcPct val="180000"/>
                        </a:lnSpc>
                        <a:spcBef>
                          <a:spcPts val="0"/>
                        </a:spcBef>
                        <a:spcAft>
                          <a:spcPts val="0"/>
                        </a:spcAft>
                        <a:buClrTx/>
                        <a:buSzTx/>
                        <a:buFontTx/>
                        <a:buNone/>
                        <a:defRPr/>
                      </a:pPr>
                      <a:r>
                        <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学院团委获批全国高校防艾基金项目</a:t>
                      </a:r>
                      <a:endPar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marR="0" lvl="0" indent="0" algn="ctr" defTabSz="914400" rtl="0" eaLnBrk="1" fontAlgn="auto" latinLnBrk="0" hangingPunct="1">
                        <a:lnSpc>
                          <a:spcPct val="180000"/>
                        </a:lnSpc>
                        <a:spcBef>
                          <a:spcPts val="0"/>
                        </a:spcBef>
                        <a:spcAft>
                          <a:spcPts val="0"/>
                        </a:spcAft>
                        <a:buClrTx/>
                        <a:buSzTx/>
                        <a:buFontTx/>
                        <a:buNone/>
                        <a:defRPr/>
                      </a:pPr>
                      <a:r>
                        <a:rPr lang="zh-CN" altLang="en-US" sz="28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“号角支教团”评为校级暑期三下乡实践团队</a:t>
                      </a: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80000"/>
                        </a:lnSpc>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文本框 4"/>
          <p:cNvSpPr txBox="1"/>
          <p:nvPr/>
        </p:nvSpPr>
        <p:spPr>
          <a:xfrm flipH="1">
            <a:off x="1181735" y="5524500"/>
            <a:ext cx="847725" cy="273685"/>
          </a:xfrm>
          <a:prstGeom prst="rect">
            <a:avLst/>
          </a:prstGeom>
          <a:noFill/>
        </p:spPr>
        <p:txBody>
          <a:bodyPr wrap="square" rtlCol="0">
            <a:noAutofit/>
          </a:bodyPr>
          <a:lstStyle>
            <a:defPPr>
              <a:defRPr lang="zh-CN"/>
            </a:defPPr>
            <a:lvl1pPr algn="ctr">
              <a:defRPr sz="3200" b="1">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2775857" y="1586425"/>
            <a:ext cx="6640286"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第二届全国高校教师教学创新大赛（</a:t>
            </a:r>
            <a:r>
              <a:rPr lang="en-US" altLang="zh-CN" sz="3200" b="1" dirty="0">
                <a:effectLst>
                  <a:outerShdw blurRad="38100" dist="38100" dir="2700000" algn="tl">
                    <a:srgbClr val="000000">
                      <a:alpha val="43137"/>
                    </a:srgbClr>
                  </a:outerShdw>
                </a:effectLst>
              </a:rPr>
              <a:t>2022</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sp>
        <p:nvSpPr>
          <p:cNvPr id="8" name="文本框 7"/>
          <p:cNvSpPr txBox="1"/>
          <p:nvPr/>
        </p:nvSpPr>
        <p:spPr>
          <a:xfrm>
            <a:off x="3048000" y="3671138"/>
            <a:ext cx="6096000" cy="523220"/>
          </a:xfrm>
          <a:prstGeom prst="rect">
            <a:avLst/>
          </a:prstGeom>
          <a:noFill/>
        </p:spPr>
        <p:txBody>
          <a:bodyPr wrap="square" rtlCol="0">
            <a:spAutoFit/>
          </a:bodyPr>
          <a:lstStyle>
            <a:defPPr>
              <a:defRPr lang="zh-CN"/>
            </a:defPPr>
            <a:lvl1pPr algn="ctr">
              <a:defRPr sz="2800" b="1">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三等奖</a:t>
            </a:r>
            <a:endParaRPr lang="zh-CN" altLang="en-US" dirty="0"/>
          </a:p>
        </p:txBody>
      </p:sp>
      <p:sp>
        <p:nvSpPr>
          <p:cNvPr id="9" name="文本框 8"/>
          <p:cNvSpPr txBox="1"/>
          <p:nvPr/>
        </p:nvSpPr>
        <p:spPr>
          <a:xfrm>
            <a:off x="3048000" y="4865209"/>
            <a:ext cx="6096000" cy="461665"/>
          </a:xfrm>
          <a:prstGeom prst="rect">
            <a:avLst/>
          </a:prstGeom>
          <a:noFill/>
        </p:spPr>
        <p:txBody>
          <a:bodyPr wrap="square" rtlCol="0">
            <a:spAutoFit/>
          </a:bodyPr>
          <a:lstStyle>
            <a:defPPr>
              <a:defRPr lang="zh-CN"/>
            </a:defPPr>
            <a:lvl1pPr algn="ctr">
              <a:defRPr sz="2800" b="1">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400" dirty="0"/>
              <a:t>杨东宇（女）</a:t>
            </a:r>
            <a:endParaRPr lang="zh-CN"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2536371" y="1597311"/>
            <a:ext cx="7119257"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第二届黑龙江省高校教师教学创新大赛（</a:t>
            </a:r>
            <a:r>
              <a:rPr lang="en-US" altLang="zh-CN" sz="3200" b="1" dirty="0">
                <a:effectLst>
                  <a:outerShdw blurRad="38100" dist="38100" dir="2700000" algn="tl">
                    <a:srgbClr val="000000">
                      <a:alpha val="43137"/>
                    </a:srgbClr>
                  </a:outerShdw>
                </a:effectLst>
              </a:rPr>
              <a:t>2022</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5" name="表格 4"/>
          <p:cNvGraphicFramePr>
            <a:graphicFrameLocks noGrp="1"/>
          </p:cNvGraphicFramePr>
          <p:nvPr/>
        </p:nvGraphicFramePr>
        <p:xfrm>
          <a:off x="5268685" y="3173773"/>
          <a:ext cx="1824842" cy="3046790"/>
        </p:xfrm>
        <a:graphic>
          <a:graphicData uri="http://schemas.openxmlformats.org/drawingml/2006/table">
            <a:tbl>
              <a:tblPr firstRow="1" bandRow="1">
                <a:tableStyleId>{5C22544A-7EE6-4342-B048-85BDC9FD1C3A}</a:tableStyleId>
              </a:tblPr>
              <a:tblGrid>
                <a:gridCol w="1824842"/>
              </a:tblGrid>
              <a:tr h="609358">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一等奖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09358">
                <a:tc>
                  <a:txBody>
                    <a:bodyPr/>
                    <a:lstStyle/>
                    <a:p>
                      <a:pPr marL="0" algn="ctr" defTabSz="914400" rtl="0" eaLnBrk="1" latinLnBrk="0" hangingPunct="1"/>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杨东宇（女）</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09358">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9358">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9358">
                <a:tc>
                  <a:txBody>
                    <a:bodyPr/>
                    <a:lstStyle/>
                    <a:p>
                      <a:pPr marL="0" algn="ctr" defTabSz="914400" rtl="0" eaLnBrk="1" latinLnBrk="0" hangingPunct="1"/>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崔永敏</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2536371" y="1597311"/>
            <a:ext cx="7119257"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第六届黑龙江省高校青年教师教学竞赛（</a:t>
            </a:r>
            <a:r>
              <a:rPr lang="en-US" altLang="zh-CN" sz="3200" b="1" dirty="0">
                <a:effectLst>
                  <a:outerShdw blurRad="38100" dist="38100" dir="2700000" algn="tl">
                    <a:srgbClr val="000000">
                      <a:alpha val="43137"/>
                    </a:srgbClr>
                  </a:outerShdw>
                </a:effectLst>
              </a:rPr>
              <a:t>2022</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sp>
        <p:nvSpPr>
          <p:cNvPr id="2" name="文本框 1"/>
          <p:cNvSpPr txBox="1"/>
          <p:nvPr/>
        </p:nvSpPr>
        <p:spPr>
          <a:xfrm>
            <a:off x="3048000" y="3671138"/>
            <a:ext cx="6096000" cy="523220"/>
          </a:xfrm>
          <a:prstGeom prst="rect">
            <a:avLst/>
          </a:prstGeom>
          <a:noFill/>
        </p:spPr>
        <p:txBody>
          <a:bodyPr wrap="square" rtlCol="0">
            <a:spAutoFit/>
          </a:bodyPr>
          <a:lstStyle>
            <a:defPPr>
              <a:defRPr lang="zh-CN"/>
            </a:defPPr>
            <a:lvl1pPr algn="ctr">
              <a:defRPr sz="2800" b="1">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一等奖（工科组）</a:t>
            </a:r>
            <a:endParaRPr lang="zh-CN" altLang="en-US" dirty="0"/>
          </a:p>
        </p:txBody>
      </p:sp>
      <p:sp>
        <p:nvSpPr>
          <p:cNvPr id="4" name="文本框 3"/>
          <p:cNvSpPr txBox="1"/>
          <p:nvPr/>
        </p:nvSpPr>
        <p:spPr>
          <a:xfrm>
            <a:off x="3048000" y="4865209"/>
            <a:ext cx="6096000" cy="461665"/>
          </a:xfrm>
          <a:prstGeom prst="rect">
            <a:avLst/>
          </a:prstGeom>
          <a:noFill/>
        </p:spPr>
        <p:txBody>
          <a:bodyPr wrap="square" rtlCol="0">
            <a:spAutoFit/>
          </a:bodyPr>
          <a:lstStyle>
            <a:defPPr>
              <a:defRPr lang="zh-CN"/>
            </a:defPPr>
            <a:lvl1pPr algn="ctr">
              <a:defRPr sz="2800" b="1">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400" dirty="0"/>
              <a:t>张礼慧</a:t>
            </a:r>
            <a:endParaRPr lang="zh-CN"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1970314" y="1597311"/>
            <a:ext cx="8871857" cy="1077218"/>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哈尔滨理工大学第二届高校教师教学创新大赛（</a:t>
            </a:r>
            <a:r>
              <a:rPr lang="en-US" altLang="zh-CN" sz="3200" b="1" dirty="0">
                <a:effectLst>
                  <a:outerShdw blurRad="38100" dist="38100" dir="2700000" algn="tl">
                    <a:srgbClr val="000000">
                      <a:alpha val="43137"/>
                    </a:srgbClr>
                  </a:outerShdw>
                </a:effectLst>
              </a:rPr>
              <a:t>2022</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5" name="表格 4"/>
          <p:cNvGraphicFramePr>
            <a:graphicFrameLocks noGrp="1"/>
          </p:cNvGraphicFramePr>
          <p:nvPr/>
        </p:nvGraphicFramePr>
        <p:xfrm>
          <a:off x="3673928" y="3147146"/>
          <a:ext cx="4844144" cy="3046790"/>
        </p:xfrm>
        <a:graphic>
          <a:graphicData uri="http://schemas.openxmlformats.org/drawingml/2006/table">
            <a:tbl>
              <a:tblPr firstRow="1" bandRow="1">
                <a:tableStyleId>{5C22544A-7EE6-4342-B048-85BDC9FD1C3A}</a:tableStyleId>
              </a:tblPr>
              <a:tblGrid>
                <a:gridCol w="4844144"/>
              </a:tblGrid>
              <a:tr h="609358">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一等奖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0935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杨东宇（女）         崔永敏</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09358">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9358">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9358">
                <a:tc>
                  <a:txBody>
                    <a:bodyPr/>
                    <a:lstStyle/>
                    <a:p>
                      <a:pPr marL="0" algn="ctr" defTabSz="914400" rtl="0" eaLnBrk="1" latinLnBrk="0" hangingPunct="1"/>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张礼慧</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手机屏幕截图&#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r="39647"/>
          <a:stretch>
            <a:fillRect/>
          </a:stretch>
        </p:blipFill>
        <p:spPr>
          <a:xfrm>
            <a:off x="339994" y="201457"/>
            <a:ext cx="4082511" cy="896610"/>
          </a:xfrm>
          <a:prstGeom prst="rect">
            <a:avLst/>
          </a:prstGeom>
        </p:spPr>
      </p:pic>
      <p:sp>
        <p:nvSpPr>
          <p:cNvPr id="3" name="文本框 2"/>
          <p:cNvSpPr txBox="1"/>
          <p:nvPr/>
        </p:nvSpPr>
        <p:spPr>
          <a:xfrm>
            <a:off x="1820635" y="1426697"/>
            <a:ext cx="9704615" cy="584775"/>
          </a:xfrm>
          <a:prstGeom prst="rect">
            <a:avLst/>
          </a:prstGeom>
          <a:noFill/>
        </p:spPr>
        <p:txBody>
          <a:bodyPr wrap="square" rtlCol="0">
            <a:spAutoFit/>
          </a:bodyPr>
          <a:lstStyle>
            <a:defPPr>
              <a:defRPr lang="zh-CN"/>
            </a:defPPr>
            <a:lvl1pPr algn="ctr">
              <a:defRPr sz="2800">
                <a:solidFill>
                  <a:srgbClr val="FFD03B"/>
                </a:solidFill>
                <a:latin typeface="微软雅黑" panose="020B0503020204020204" pitchFamily="34" charset="-122"/>
                <a:ea typeface="微软雅黑" panose="020B0503020204020204" pitchFamily="34" charset="-122"/>
              </a:defRPr>
            </a:lvl1pPr>
          </a:lstStyle>
          <a:p>
            <a:r>
              <a:rPr lang="zh-CN" altLang="en-US" sz="3200" b="1" dirty="0">
                <a:effectLst>
                  <a:outerShdw blurRad="38100" dist="38100" dir="2700000" algn="tl">
                    <a:srgbClr val="000000">
                      <a:alpha val="43137"/>
                    </a:srgbClr>
                  </a:outerShdw>
                </a:effectLst>
              </a:rPr>
              <a:t>哈尔滨理工大学第六届青年教师教学竞赛（</a:t>
            </a:r>
            <a:r>
              <a:rPr lang="en-US" altLang="zh-CN" sz="3200" b="1" dirty="0">
                <a:effectLst>
                  <a:outerShdw blurRad="38100" dist="38100" dir="2700000" algn="tl">
                    <a:srgbClr val="000000">
                      <a:alpha val="43137"/>
                    </a:srgbClr>
                  </a:outerShdw>
                </a:effectLst>
              </a:rPr>
              <a:t>2022</a:t>
            </a:r>
            <a:r>
              <a:rPr lang="zh-CN" altLang="en-US" sz="3200" b="1" dirty="0">
                <a:effectLst>
                  <a:outerShdw blurRad="38100" dist="38100" dir="2700000" algn="tl">
                    <a:srgbClr val="000000">
                      <a:alpha val="43137"/>
                    </a:srgbClr>
                  </a:outerShdw>
                </a:effectLst>
              </a:rPr>
              <a:t>年）</a:t>
            </a:r>
            <a:endParaRPr lang="zh-CN" altLang="en-US" sz="3200" b="1" dirty="0">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3263900" y="2511263"/>
          <a:ext cx="5664200" cy="4027836"/>
        </p:xfrm>
        <a:graphic>
          <a:graphicData uri="http://schemas.openxmlformats.org/drawingml/2006/table">
            <a:tbl>
              <a:tblPr firstRow="1" bandRow="1">
                <a:tableStyleId>{5C22544A-7EE6-4342-B048-85BDC9FD1C3A}</a:tableStyleId>
              </a:tblPr>
              <a:tblGrid>
                <a:gridCol w="5664200"/>
              </a:tblGrid>
              <a:tr h="479012">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一等奖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张礼慧</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79012">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algn="ctr" defTabSz="914400" rtl="0" eaLnBrk="1" latinLnBrk="0" hangingPunct="1"/>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杨东宇（女）         崔永敏</a:t>
                      </a:r>
                      <a:endParaRPr lang="en-US" altLang="zh-CN"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algn="ctr" defTabSz="914400" rtl="0" eaLnBrk="1" latinLnBrk="0" hangingPunct="1"/>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三等奖</a:t>
                      </a:r>
                      <a:endParaRPr lang="zh-CN" altLang="en-US" sz="28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901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杨璐榕</a:t>
                      </a:r>
                      <a:endParaRPr lang="zh-CN" altLang="en-US" sz="2400" b="1" kern="1200" dirty="0">
                        <a:solidFill>
                          <a:srgbClr val="FFD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tags/tag1.xml><?xml version="1.0" encoding="utf-8"?>
<p:tagLst xmlns:p="http://schemas.openxmlformats.org/presentationml/2006/main">
  <p:tag name="TABLE_ENDDRAG_ORIGIN_RECT" val="864*438"/>
  <p:tag name="TABLE_ENDDRAG_RECT" val="47*86*864*438"/>
</p:tagLst>
</file>

<file path=ppt/tags/tag2.xml><?xml version="1.0" encoding="utf-8"?>
<p:tagLst xmlns:p="http://schemas.openxmlformats.org/presentationml/2006/main">
  <p:tag name="COMMONDATA" val="eyJoZGlkIjoiZGYwYmZiMjUxYjhlNzgxMTM5ZGY2NzYwZWJjNmZhM2IifQ=="/>
  <p:tag name="commondata" val="eyJoZGlkIjoiMTZiYmZhNTEwNjU5OWJlNjIyNGE5NWRiMWEzNmM5Yz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1331</Words>
  <Application>WPS 演示</Application>
  <PresentationFormat>宽屏</PresentationFormat>
  <Paragraphs>197</Paragraphs>
  <Slides>23</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23</vt:i4>
      </vt:variant>
    </vt:vector>
  </HeadingPairs>
  <TitlesOfParts>
    <vt:vector size="34" baseType="lpstr">
      <vt:lpstr>Arial</vt:lpstr>
      <vt:lpstr>宋体</vt:lpstr>
      <vt:lpstr>Wingdings</vt:lpstr>
      <vt:lpstr>黑体</vt:lpstr>
      <vt:lpstr>微软雅黑</vt:lpstr>
      <vt:lpstr>Arial Unicode MS</vt:lpstr>
      <vt:lpstr>等线 Light</vt:lpstr>
      <vt:lpstr>等线</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 Jh</dc:creator>
  <cp:lastModifiedBy>六艺</cp:lastModifiedBy>
  <cp:revision>19</cp:revision>
  <dcterms:created xsi:type="dcterms:W3CDTF">2024-04-10T06:11:00Z</dcterms:created>
  <dcterms:modified xsi:type="dcterms:W3CDTF">2024-04-15T02:12:06Z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1961576D9EB448A5BFBD4103C26EEFCF_12</vt:lpwstr>
  </property>
  <property fmtid="{D5CDD505-2E9C-101B-9397-08002B2CF9AE}" pid="3" name="KSOProductBuildVer">
    <vt:lpwstr>2052-12.1.0.16417</vt:lpwstr>
  </property>
</Properties>
</file>